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334" r:id="rId6"/>
    <p:sldId id="335" r:id="rId7"/>
    <p:sldId id="336" r:id="rId8"/>
    <p:sldId id="337" r:id="rId9"/>
    <p:sldId id="346" r:id="rId10"/>
    <p:sldId id="343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A44"/>
    <a:srgbClr val="FF9933"/>
    <a:srgbClr val="DE7008"/>
    <a:srgbClr val="E86A10"/>
    <a:srgbClr val="FFFFCC"/>
    <a:srgbClr val="FFECC5"/>
    <a:srgbClr val="FFFF99"/>
    <a:srgbClr val="D8590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89" autoAdjust="0"/>
  </p:normalViewPr>
  <p:slideViewPr>
    <p:cSldViewPr snapToGrid="0">
      <p:cViewPr>
        <p:scale>
          <a:sx n="66" d="100"/>
          <a:sy n="66" d="100"/>
        </p:scale>
        <p:origin x="-209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98A5A4-365E-4D62-91D4-9848441216BA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91E065-A97E-4649-A010-BFAFECDDE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3E4A43-7E2A-4DF5-96FC-3BEDD9B27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3E4A43-7E2A-4DF5-96FC-3BEDD9B27D2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6997" y="2404793"/>
            <a:ext cx="7511323" cy="1470025"/>
          </a:xfr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997" y="3879214"/>
            <a:ext cx="7523094" cy="65063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96" y="274638"/>
            <a:ext cx="7679803" cy="1143000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175" y="1548720"/>
            <a:ext cx="7656652" cy="40100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931885" y="6313714"/>
            <a:ext cx="487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Destination: Excellence</a:t>
            </a:r>
            <a:r>
              <a:rPr lang="en-US" sz="1800" baseline="0" dirty="0" smtClean="0">
                <a:solidFill>
                  <a:schemeClr val="bg1"/>
                </a:solidFill>
              </a:rPr>
              <a:t>                June 2012 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215086" y="6313713"/>
            <a:ext cx="609600" cy="348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1B04DB-11FE-4857-A9B9-F8412E7161AC}" type="slidenum">
              <a:rPr lang="en-US" sz="1600" smtClean="0"/>
              <a:pPr/>
              <a:t>‹#›</a:t>
            </a:fld>
            <a:endParaRPr lang="en-US" sz="1600" dirty="0" smtClean="0"/>
          </a:p>
        </p:txBody>
      </p:sp>
    </p:spTree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8572" y="1600200"/>
            <a:ext cx="3738623" cy="4525963"/>
          </a:xfrm>
        </p:spPr>
        <p:txBody>
          <a:bodyPr/>
          <a:lstStyle>
            <a:lvl1pPr>
              <a:lnSpc>
                <a:spcPts val="3000"/>
              </a:lnSpc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3412" y="1600200"/>
            <a:ext cx="3663387" cy="4525963"/>
          </a:xfrm>
        </p:spPr>
        <p:txBody>
          <a:bodyPr/>
          <a:lstStyle>
            <a:lvl1pPr>
              <a:lnSpc>
                <a:spcPts val="3000"/>
              </a:lnSpc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8572" y="1804825"/>
            <a:ext cx="3750197" cy="639762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572" y="2444587"/>
            <a:ext cx="3773347" cy="3556514"/>
          </a:xfrm>
        </p:spPr>
        <p:txBody>
          <a:bodyPr/>
          <a:lstStyle>
            <a:lvl1pPr>
              <a:lnSpc>
                <a:spcPts val="2600"/>
              </a:lnSpc>
              <a:spcBef>
                <a:spcPts val="300"/>
              </a:spcBef>
              <a:defRPr sz="24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1800"/>
            </a:lvl3pPr>
            <a:lvl4pPr>
              <a:spcBef>
                <a:spcPts val="300"/>
              </a:spcBef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861" y="1804825"/>
            <a:ext cx="3593939" cy="639762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1286" y="2444587"/>
            <a:ext cx="3605514" cy="3545276"/>
          </a:xfrm>
        </p:spPr>
        <p:txBody>
          <a:bodyPr/>
          <a:lstStyle>
            <a:lvl1pPr>
              <a:lnSpc>
                <a:spcPts val="2600"/>
              </a:lnSpc>
              <a:spcBef>
                <a:spcPts val="300"/>
              </a:spcBef>
              <a:defRPr sz="24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1800"/>
            </a:lvl3pPr>
            <a:lvl4pPr>
              <a:spcBef>
                <a:spcPts val="300"/>
              </a:spcBef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46350" y="6215063"/>
            <a:ext cx="6619875" cy="6429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5363" y="274638"/>
            <a:ext cx="7691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9175" y="1592263"/>
            <a:ext cx="766762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215063"/>
            <a:ext cx="2551113" cy="642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1030" name="Picture 15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5263" y="633888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Rockwell"/>
          <a:ea typeface="ＭＳ Ｐゴシック" charset="-128"/>
          <a:cs typeface="Rockwell"/>
        </a:defRPr>
      </a:lvl1pPr>
      <a:lvl2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Rockwell" charset="0"/>
          <a:ea typeface="ＭＳ Ｐゴシック" charset="-128"/>
          <a:cs typeface="Rockwell" pitchFamily="112" charset="0"/>
        </a:defRPr>
      </a:lvl2pPr>
      <a:lvl3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Rockwell" charset="0"/>
          <a:ea typeface="ＭＳ Ｐゴシック" charset="-128"/>
          <a:cs typeface="Rockwell" pitchFamily="112" charset="0"/>
        </a:defRPr>
      </a:lvl3pPr>
      <a:lvl4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Rockwell" charset="0"/>
          <a:ea typeface="ＭＳ Ｐゴシック" charset="-128"/>
          <a:cs typeface="Rockwell" pitchFamily="112" charset="0"/>
        </a:defRPr>
      </a:lvl4pPr>
      <a:lvl5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Rockwell" charset="0"/>
          <a:ea typeface="ＭＳ Ｐゴシック" charset="-128"/>
          <a:cs typeface="Rockwell" pitchFamily="1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3200"/>
        </a:lnSpc>
        <a:spcBef>
          <a:spcPts val="1200"/>
        </a:spcBef>
        <a:spcAft>
          <a:spcPct val="0"/>
        </a:spcAft>
        <a:buClr>
          <a:schemeClr val="tx2"/>
        </a:buClr>
        <a:buFont typeface="Courier New" charset="0"/>
        <a:buChar char="o"/>
        <a:defRPr sz="28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573088" indent="-225425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sz="24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798513" indent="-225425" algn="l" rtl="0" eaLnBrk="0" fontAlgn="base" hangingPunct="0">
        <a:lnSpc>
          <a:spcPts val="2200"/>
        </a:lnSpc>
        <a:spcBef>
          <a:spcPts val="600"/>
        </a:spcBef>
        <a:spcAft>
          <a:spcPct val="0"/>
        </a:spcAft>
        <a:buClr>
          <a:schemeClr val="tx2"/>
        </a:buClr>
        <a:buFont typeface="Courier New" charset="0"/>
        <a:buChar char="o"/>
        <a:defRPr sz="20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033463" indent="-179388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Transitional Work Grants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18311" y="5475786"/>
            <a:ext cx="7523094" cy="650631"/>
          </a:xfrm>
        </p:spPr>
        <p:txBody>
          <a:bodyPr/>
          <a:lstStyle/>
          <a:p>
            <a:r>
              <a:rPr lang="en-US" dirty="0" smtClean="0"/>
              <a:t>Thomas Gallagher, Bureau of Workers Compensation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9829" y="856342"/>
            <a:ext cx="6574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Rockwell" pitchFamily="18" charset="0"/>
              </a:rPr>
              <a:t>Destination: Excellence</a:t>
            </a:r>
            <a:endParaRPr lang="en-US" sz="4400" dirty="0">
              <a:solidFill>
                <a:schemeClr val="tx2"/>
              </a:solidFill>
              <a:latin typeface="Rockwell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67" y="332695"/>
            <a:ext cx="7679803" cy="1143000"/>
          </a:xfrm>
        </p:spPr>
        <p:txBody>
          <a:bodyPr/>
          <a:lstStyle/>
          <a:p>
            <a:pPr algn="ctr"/>
            <a:r>
              <a:rPr lang="en-US" dirty="0" smtClean="0"/>
              <a:t>Transitional Work Grant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5632" y="1766435"/>
            <a:ext cx="7656652" cy="4010025"/>
          </a:xfrm>
        </p:spPr>
        <p:txBody>
          <a:bodyPr/>
          <a:lstStyle/>
          <a:p>
            <a:r>
              <a:rPr lang="en-US" dirty="0" smtClean="0"/>
              <a:t>Program begins July 1, 2012</a:t>
            </a:r>
          </a:p>
          <a:p>
            <a:r>
              <a:rPr lang="en-US" dirty="0" smtClean="0"/>
              <a:t>3 to 1 matching grants with $3,000,000 program budget</a:t>
            </a:r>
          </a:p>
          <a:p>
            <a:pPr lvl="0"/>
            <a:r>
              <a:rPr lang="en-US" dirty="0" smtClean="0"/>
              <a:t>Maximum grant amounts</a:t>
            </a:r>
          </a:p>
          <a:p>
            <a:pPr lvl="1"/>
            <a:r>
              <a:rPr lang="en-US" dirty="0" smtClean="0"/>
              <a:t>11-49 employees up to $2,900</a:t>
            </a:r>
          </a:p>
          <a:p>
            <a:pPr lvl="1"/>
            <a:r>
              <a:rPr lang="en-US" dirty="0" smtClean="0"/>
              <a:t>50-199 employees up to $5,200</a:t>
            </a:r>
          </a:p>
          <a:p>
            <a:pPr lvl="1"/>
            <a:r>
              <a:rPr lang="en-US" dirty="0" smtClean="0"/>
              <a:t>200+ employees up to $6,300</a:t>
            </a:r>
          </a:p>
          <a:p>
            <a:r>
              <a:rPr lang="en-US" dirty="0" smtClean="0"/>
              <a:t>Must use accredited TW Developer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67" y="405266"/>
            <a:ext cx="7679803" cy="1143000"/>
          </a:xfrm>
        </p:spPr>
        <p:txBody>
          <a:bodyPr/>
          <a:lstStyle/>
          <a:p>
            <a:pPr algn="ctr"/>
            <a:r>
              <a:rPr lang="en-US" dirty="0" smtClean="0"/>
              <a:t>To receive a TW Grant the employer must: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Meet program eligibility factors, such as: Status, Lapses and Monies Owed</a:t>
            </a:r>
          </a:p>
          <a:p>
            <a:r>
              <a:rPr lang="en-US" dirty="0" smtClean="0"/>
              <a:t>Not have received a TWG from BWC in the past</a:t>
            </a:r>
          </a:p>
          <a:p>
            <a:r>
              <a:rPr lang="en-US" dirty="0" smtClean="0"/>
              <a:t>Have other than elective coverage; </a:t>
            </a:r>
          </a:p>
          <a:p>
            <a:r>
              <a:rPr lang="en-US" dirty="0" smtClean="0"/>
              <a:t>Have more than 10 employees;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825" y="419780"/>
            <a:ext cx="7679803" cy="1143000"/>
          </a:xfrm>
        </p:spPr>
        <p:txBody>
          <a:bodyPr/>
          <a:lstStyle/>
          <a:p>
            <a:pPr algn="ctr"/>
            <a:r>
              <a:rPr lang="en-US" dirty="0" smtClean="0"/>
              <a:t>To receive a TW Grant the employer must: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147" y="2158321"/>
            <a:ext cx="7656652" cy="2791051"/>
          </a:xfrm>
        </p:spPr>
        <p:txBody>
          <a:bodyPr/>
          <a:lstStyle/>
          <a:p>
            <a:r>
              <a:rPr lang="en-US" dirty="0" smtClean="0"/>
              <a:t>Have a lost time claim in their experience period; or</a:t>
            </a:r>
          </a:p>
          <a:p>
            <a:r>
              <a:rPr lang="en-US" dirty="0" smtClean="0"/>
              <a:t>Be in the second year of operation with payroll reported for the first year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118" y="793978"/>
            <a:ext cx="7656652" cy="5098822"/>
          </a:xfrm>
        </p:spPr>
        <p:txBody>
          <a:bodyPr/>
          <a:lstStyle/>
          <a:p>
            <a:r>
              <a:rPr lang="en-US" dirty="0" smtClean="0"/>
              <a:t>Submit the online Application</a:t>
            </a:r>
          </a:p>
          <a:p>
            <a:r>
              <a:rPr lang="en-US" dirty="0" smtClean="0"/>
              <a:t>BWC will assign the app to a Disability Management Coordinator (DMC)</a:t>
            </a:r>
          </a:p>
          <a:p>
            <a:r>
              <a:rPr lang="en-US" dirty="0" smtClean="0"/>
              <a:t>Grant application approved</a:t>
            </a:r>
          </a:p>
          <a:p>
            <a:r>
              <a:rPr lang="en-US" dirty="0" smtClean="0"/>
              <a:t>Employer hires a developer and creates the plan</a:t>
            </a:r>
          </a:p>
          <a:p>
            <a:r>
              <a:rPr lang="en-US" dirty="0" smtClean="0"/>
              <a:t>Employer submits TW Plan, Invoice, TW Agreement, and Proof of Payment (to the TWD) for DMC review</a:t>
            </a:r>
          </a:p>
          <a:p>
            <a:r>
              <a:rPr lang="en-US" dirty="0" smtClean="0"/>
              <a:t>Upon approval of the plan, 75% (3 to 1) reimbursement is issued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146" y="1185863"/>
            <a:ext cx="7656652" cy="4010025"/>
          </a:xfrm>
        </p:spPr>
        <p:txBody>
          <a:bodyPr/>
          <a:lstStyle/>
          <a:p>
            <a:r>
              <a:rPr lang="en-US" dirty="0" smtClean="0"/>
              <a:t>Employers may contact the DMC assigned to the Service Office.</a:t>
            </a:r>
          </a:p>
          <a:p>
            <a:r>
              <a:rPr lang="en-US" dirty="0" smtClean="0"/>
              <a:t>DMC may provide TW Templates and advice to assist the employer in their plan development.</a:t>
            </a:r>
          </a:p>
          <a:p>
            <a:r>
              <a:rPr lang="en-US" dirty="0" smtClean="0"/>
              <a:t>We are planning TW Development workshops for later in the year.</a:t>
            </a:r>
          </a:p>
          <a:p>
            <a:r>
              <a:rPr lang="en-US" dirty="0" smtClean="0"/>
              <a:t>Contact your Employer Service Specialist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Welcome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Industry-Specific Safety Program&amp;quot;&quot;/&gt;&lt;property id=&quot;20307&quot; value=&quot;258&quot;/&gt;&lt;/object&gt;&lt;object type=&quot;3&quot; unique_id=&quot;10013&quot;&gt;&lt;property id=&quot;20148&quot; value=&quot;5&quot;/&gt;&lt;property id=&quot;20300&quot; value=&quot;Slide 8 - &amp;quot;Breakout &amp;quot;&quot;/&gt;&lt;property id=&quot;20307&quot; value=&quot;265&quot;/&gt;&lt;/object&gt;&lt;object type=&quot;3&quot; unique_id=&quot;10020&quot;&gt;&lt;property id=&quot;20148&quot; value=&quot;5&quot;/&gt;&lt;property id=&quot;20300&quot; value=&quot;Slide 4 - &amp;quot;Global Eligibility&amp;quot;&quot;/&gt;&lt;property id=&quot;20307&quot; value=&quot;259&quot;/&gt;&lt;/object&gt;&lt;object type=&quot;3&quot; unique_id=&quot;10120&quot;&gt;&lt;property id=&quot;20148&quot; value=&quot;5&quot;/&gt;&lt;property id=&quot;20300&quot; value=&quot;Slide 1 - &amp;quot;Destination: Excellence&amp;#x0D;&amp;#x0A;&amp;quot;&quot;/&gt;&lt;property id=&quot;20307&quot; value=&quot;256&quot;/&gt;&lt;/object&gt;&lt;object type=&quot;3&quot; unique_id=&quot;10121&quot;&gt;&lt;property id=&quot;20148&quot; value=&quot;5&quot;/&gt;&lt;property id=&quot;20300&quot; value=&quot;Slide 7 - &amp;quot;Applications&amp;#x0D;&amp;#x0A;&amp;quot;&quot;/&gt;&lt;property id=&quot;20307&quot; value=&quot;260&quot;/&gt;&lt;/object&gt;&lt;object type=&quot;3&quot; unique_id=&quot;10122&quot;&gt;&lt;property id=&quot;20148&quot; value=&quot;5&quot;/&gt;&lt;property id=&quot;20300&quot; value=&quot;Slide 6 - &amp;quot;Business Plan&amp;quot;&quot;/&gt;&lt;property id=&quot;20307&quot; value=&quot;264&quot;/&gt;&lt;/object&gt;&lt;object type=&quot;3&quot; unique_id=&quot;10123&quot;&gt;&lt;property id=&quot;20148&quot; value=&quot;5&quot;/&gt;&lt;property id=&quot;20300&quot; value=&quot;Slide 5 - &amp;quot;Roles and Responsibilities&amp;#x0D;&amp;#x0A;&amp;quot;&quot;/&gt;&lt;property id=&quot;20307&quot; value=&quot;29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WC Theme 2">
  <a:themeElements>
    <a:clrScheme name="BWC brand">
      <a:dk1>
        <a:sysClr val="windowText" lastClr="000000"/>
      </a:dk1>
      <a:lt1>
        <a:sysClr val="window" lastClr="FFFFFF"/>
      </a:lt1>
      <a:dk2>
        <a:srgbClr val="F46A1F"/>
      </a:dk2>
      <a:lt2>
        <a:srgbClr val="FFFFFF"/>
      </a:lt2>
      <a:accent1>
        <a:srgbClr val="7AABDE"/>
      </a:accent1>
      <a:accent2>
        <a:srgbClr val="969491"/>
      </a:accent2>
      <a:accent3>
        <a:srgbClr val="BAD408"/>
      </a:accent3>
      <a:accent4>
        <a:srgbClr val="CF142B"/>
      </a:accent4>
      <a:accent5>
        <a:srgbClr val="700017"/>
      </a:accent5>
      <a:accent6>
        <a:srgbClr val="968C8C"/>
      </a:accent6>
      <a:hlink>
        <a:srgbClr val="F46A1F"/>
      </a:hlink>
      <a:folHlink>
        <a:srgbClr val="F46A1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60DE5EE841D44AE7A123160E70465" ma:contentTypeVersion="1" ma:contentTypeDescription="Create a new document." ma:contentTypeScope="" ma:versionID="1ed009826606ae5cbbc05cb30162441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49202dcc3c1780e91e58fb2af340b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CB455D-68F5-4660-99AC-DB646B4A4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18569D2-596C-419F-903B-5E66D802099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F617DC1-9BC3-4CD8-A2F5-9BEB54471199}">
  <ds:schemaRefs>
    <ds:schemaRef ds:uri="http://schemas.microsoft.com/office/2006/metadata/properties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C9C5A9AA-56EA-4899-B56D-EB7EF0A1C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</TotalTime>
  <Words>250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BWC Theme 2</vt:lpstr>
      <vt:lpstr> Transitional Work Grants</vt:lpstr>
      <vt:lpstr>Transitional Work Grant Basics</vt:lpstr>
      <vt:lpstr>To receive a TW Grant the employer must:</vt:lpstr>
      <vt:lpstr>To receive a TW Grant the employer must:</vt:lpstr>
      <vt:lpstr>Grant Process</vt:lpstr>
      <vt:lpstr>Assistance</vt:lpstr>
    </vt:vector>
  </TitlesOfParts>
  <Company>Ohio Bureau of Workers' Compensation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a76423</dc:creator>
  <cp:lastModifiedBy>A74753</cp:lastModifiedBy>
  <cp:revision>201</cp:revision>
  <dcterms:created xsi:type="dcterms:W3CDTF">2008-05-30T15:09:35Z</dcterms:created>
  <dcterms:modified xsi:type="dcterms:W3CDTF">2012-07-25T16:57:38Z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0x01010049E46BB8784B0E449A587D723129BC0B</vt:lpwstr>
  </property>
  <property fmtid="{D5CDD505-2E9C-101B-9397-08002B2CF9AE}" pid="3" name="ContentType">
    <vt:lpwstr>Document</vt:lpwstr>
  </property>
</Properties>
</file>